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4" r:id="rId3"/>
    <p:sldId id="287" r:id="rId4"/>
    <p:sldId id="265" r:id="rId5"/>
    <p:sldId id="285" r:id="rId6"/>
    <p:sldId id="271" r:id="rId7"/>
    <p:sldId id="266" r:id="rId8"/>
    <p:sldId id="257" r:id="rId9"/>
    <p:sldId id="258" r:id="rId10"/>
    <p:sldId id="268" r:id="rId11"/>
    <p:sldId id="288" r:id="rId12"/>
    <p:sldId id="289" r:id="rId13"/>
    <p:sldId id="282" r:id="rId14"/>
    <p:sldId id="286" r:id="rId15"/>
    <p:sldId id="267" r:id="rId16"/>
    <p:sldId id="272" r:id="rId17"/>
    <p:sldId id="273" r:id="rId18"/>
    <p:sldId id="260" r:id="rId19"/>
    <p:sldId id="311" r:id="rId20"/>
    <p:sldId id="290" r:id="rId21"/>
    <p:sldId id="270" r:id="rId22"/>
    <p:sldId id="296" r:id="rId23"/>
    <p:sldId id="292" r:id="rId24"/>
    <p:sldId id="293" r:id="rId25"/>
    <p:sldId id="294" r:id="rId26"/>
    <p:sldId id="295" r:id="rId27"/>
    <p:sldId id="297" r:id="rId28"/>
    <p:sldId id="298" r:id="rId29"/>
    <p:sldId id="299" r:id="rId30"/>
    <p:sldId id="312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275" r:id="rId43"/>
    <p:sldId id="278" r:id="rId44"/>
    <p:sldId id="277" r:id="rId45"/>
    <p:sldId id="279" r:id="rId46"/>
    <p:sldId id="280" r:id="rId47"/>
    <p:sldId id="281" r:id="rId48"/>
    <p:sldId id="283" r:id="rId49"/>
    <p:sldId id="284" r:id="rId50"/>
    <p:sldId id="261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0A993C-8C12-47AA-A048-AEA5AC8A1FBD}" type="doc">
      <dgm:prSet loTypeId="urn:microsoft.com/office/officeart/2005/8/layout/venn1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ru-RU"/>
        </a:p>
      </dgm:t>
    </dgm:pt>
    <dgm:pt modelId="{84E4EC28-FFA5-4153-9A6A-4990082BB838}">
      <dgm:prSet phldrT="[Текст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Данные</a:t>
          </a:r>
        </a:p>
      </dgm:t>
    </dgm:pt>
    <dgm:pt modelId="{03C3CBDC-6BBB-4450-9179-B20713A47460}" type="parTrans" cxnId="{1E13454C-E452-4E92-AD94-7B86E29E20CF}">
      <dgm:prSet/>
      <dgm:spPr/>
      <dgm:t>
        <a:bodyPr/>
        <a:lstStyle/>
        <a:p>
          <a:endParaRPr lang="ru-RU" sz="2400"/>
        </a:p>
      </dgm:t>
    </dgm:pt>
    <dgm:pt modelId="{08334C56-7087-4A71-B3B7-91F9A007E6A1}" type="sibTrans" cxnId="{1E13454C-E452-4E92-AD94-7B86E29E20CF}">
      <dgm:prSet/>
      <dgm:spPr/>
      <dgm:t>
        <a:bodyPr/>
        <a:lstStyle/>
        <a:p>
          <a:endParaRPr lang="ru-RU" sz="2400"/>
        </a:p>
      </dgm:t>
    </dgm:pt>
    <dgm:pt modelId="{F8C13251-FED3-4C24-9093-405D4A1FB679}">
      <dgm:prSet phldrT="[Текст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Алгоритмы</a:t>
          </a:r>
        </a:p>
      </dgm:t>
    </dgm:pt>
    <dgm:pt modelId="{43B4B7CA-20A4-4D59-B700-6DFE829815B4}" type="parTrans" cxnId="{AD5C0F12-87C3-4902-A324-E9813CD681FA}">
      <dgm:prSet/>
      <dgm:spPr/>
      <dgm:t>
        <a:bodyPr/>
        <a:lstStyle/>
        <a:p>
          <a:endParaRPr lang="ru-RU" sz="2400"/>
        </a:p>
      </dgm:t>
    </dgm:pt>
    <dgm:pt modelId="{87136620-0D70-449B-84B0-6027978F0C47}" type="sibTrans" cxnId="{AD5C0F12-87C3-4902-A324-E9813CD681FA}">
      <dgm:prSet/>
      <dgm:spPr/>
      <dgm:t>
        <a:bodyPr/>
        <a:lstStyle/>
        <a:p>
          <a:endParaRPr lang="ru-RU" sz="2400"/>
        </a:p>
      </dgm:t>
    </dgm:pt>
    <dgm:pt modelId="{D2F2C24C-1EB4-474B-9C03-4022ACE43E24}">
      <dgm:prSet phldrT="[Текст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Параметры</a:t>
          </a:r>
        </a:p>
      </dgm:t>
    </dgm:pt>
    <dgm:pt modelId="{910214C8-7F6B-4B1F-B394-733410EBE04C}" type="parTrans" cxnId="{D54F0BE1-351D-4CFA-ADA1-7249799D0523}">
      <dgm:prSet/>
      <dgm:spPr/>
      <dgm:t>
        <a:bodyPr/>
        <a:lstStyle/>
        <a:p>
          <a:endParaRPr lang="ru-RU" sz="2400"/>
        </a:p>
      </dgm:t>
    </dgm:pt>
    <dgm:pt modelId="{766BBE38-A004-4565-BAB6-2B72BA52A37A}" type="sibTrans" cxnId="{D54F0BE1-351D-4CFA-ADA1-7249799D0523}">
      <dgm:prSet/>
      <dgm:spPr/>
      <dgm:t>
        <a:bodyPr/>
        <a:lstStyle/>
        <a:p>
          <a:endParaRPr lang="ru-RU" sz="2400"/>
        </a:p>
      </dgm:t>
    </dgm:pt>
    <dgm:pt modelId="{892B1F7B-946D-4206-BF87-29A3A91841B3}" type="pres">
      <dgm:prSet presAssocID="{210A993C-8C12-47AA-A048-AEA5AC8A1FBD}" presName="compositeShape" presStyleCnt="0">
        <dgm:presLayoutVars>
          <dgm:chMax val="7"/>
          <dgm:dir/>
          <dgm:resizeHandles val="exact"/>
        </dgm:presLayoutVars>
      </dgm:prSet>
      <dgm:spPr/>
    </dgm:pt>
    <dgm:pt modelId="{90B67628-8C41-4BCA-A8AC-8DABA4D7E07F}" type="pres">
      <dgm:prSet presAssocID="{84E4EC28-FFA5-4153-9A6A-4990082BB838}" presName="circ1" presStyleLbl="vennNode1" presStyleIdx="0" presStyleCnt="3"/>
      <dgm:spPr/>
    </dgm:pt>
    <dgm:pt modelId="{FCACD42F-BBC1-4C9F-B585-42CDE0C43C06}" type="pres">
      <dgm:prSet presAssocID="{84E4EC28-FFA5-4153-9A6A-4990082BB83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B601A03-7BB6-454F-9C12-BE2A97DDDB8F}" type="pres">
      <dgm:prSet presAssocID="{F8C13251-FED3-4C24-9093-405D4A1FB679}" presName="circ2" presStyleLbl="vennNode1" presStyleIdx="1" presStyleCnt="3"/>
      <dgm:spPr/>
    </dgm:pt>
    <dgm:pt modelId="{52A59EB1-4222-4C47-899A-1E965BDCBB62}" type="pres">
      <dgm:prSet presAssocID="{F8C13251-FED3-4C24-9093-405D4A1FB67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A2164C7-984B-4A00-B30C-E080B2BFC265}" type="pres">
      <dgm:prSet presAssocID="{D2F2C24C-1EB4-474B-9C03-4022ACE43E24}" presName="circ3" presStyleLbl="vennNode1" presStyleIdx="2" presStyleCnt="3"/>
      <dgm:spPr/>
    </dgm:pt>
    <dgm:pt modelId="{188F152D-BFCF-42A3-81F0-49CA8C6BC347}" type="pres">
      <dgm:prSet presAssocID="{D2F2C24C-1EB4-474B-9C03-4022ACE43E2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343DB03-81C8-42CB-B8B1-7E0FD73018BB}" type="presOf" srcId="{84E4EC28-FFA5-4153-9A6A-4990082BB838}" destId="{90B67628-8C41-4BCA-A8AC-8DABA4D7E07F}" srcOrd="0" destOrd="0" presId="urn:microsoft.com/office/officeart/2005/8/layout/venn1"/>
    <dgm:cxn modelId="{AD5C0F12-87C3-4902-A324-E9813CD681FA}" srcId="{210A993C-8C12-47AA-A048-AEA5AC8A1FBD}" destId="{F8C13251-FED3-4C24-9093-405D4A1FB679}" srcOrd="1" destOrd="0" parTransId="{43B4B7CA-20A4-4D59-B700-6DFE829815B4}" sibTransId="{87136620-0D70-449B-84B0-6027978F0C47}"/>
    <dgm:cxn modelId="{D5038C18-AF2A-48B2-98A7-C486E3390408}" type="presOf" srcId="{D2F2C24C-1EB4-474B-9C03-4022ACE43E24}" destId="{7A2164C7-984B-4A00-B30C-E080B2BFC265}" srcOrd="0" destOrd="0" presId="urn:microsoft.com/office/officeart/2005/8/layout/venn1"/>
    <dgm:cxn modelId="{1E13454C-E452-4E92-AD94-7B86E29E20CF}" srcId="{210A993C-8C12-47AA-A048-AEA5AC8A1FBD}" destId="{84E4EC28-FFA5-4153-9A6A-4990082BB838}" srcOrd="0" destOrd="0" parTransId="{03C3CBDC-6BBB-4450-9179-B20713A47460}" sibTransId="{08334C56-7087-4A71-B3B7-91F9A007E6A1}"/>
    <dgm:cxn modelId="{0E578671-B937-4A03-BB18-64EE6E3B829C}" type="presOf" srcId="{F8C13251-FED3-4C24-9093-405D4A1FB679}" destId="{52A59EB1-4222-4C47-899A-1E965BDCBB62}" srcOrd="1" destOrd="0" presId="urn:microsoft.com/office/officeart/2005/8/layout/venn1"/>
    <dgm:cxn modelId="{4F204B9E-A27B-4C3A-8D73-E0E0E6F98A3F}" type="presOf" srcId="{210A993C-8C12-47AA-A048-AEA5AC8A1FBD}" destId="{892B1F7B-946D-4206-BF87-29A3A91841B3}" srcOrd="0" destOrd="0" presId="urn:microsoft.com/office/officeart/2005/8/layout/venn1"/>
    <dgm:cxn modelId="{F0EA8CBC-9BC5-424E-ABA8-55EA7C654AB2}" type="presOf" srcId="{D2F2C24C-1EB4-474B-9C03-4022ACE43E24}" destId="{188F152D-BFCF-42A3-81F0-49CA8C6BC347}" srcOrd="1" destOrd="0" presId="urn:microsoft.com/office/officeart/2005/8/layout/venn1"/>
    <dgm:cxn modelId="{425DE1CE-CE54-463E-9C5B-BC13BD641E30}" type="presOf" srcId="{F8C13251-FED3-4C24-9093-405D4A1FB679}" destId="{1B601A03-7BB6-454F-9C12-BE2A97DDDB8F}" srcOrd="0" destOrd="0" presId="urn:microsoft.com/office/officeart/2005/8/layout/venn1"/>
    <dgm:cxn modelId="{5FEACFDA-039A-4B2E-A563-06EEF7C1696A}" type="presOf" srcId="{84E4EC28-FFA5-4153-9A6A-4990082BB838}" destId="{FCACD42F-BBC1-4C9F-B585-42CDE0C43C06}" srcOrd="1" destOrd="0" presId="urn:microsoft.com/office/officeart/2005/8/layout/venn1"/>
    <dgm:cxn modelId="{D54F0BE1-351D-4CFA-ADA1-7249799D0523}" srcId="{210A993C-8C12-47AA-A048-AEA5AC8A1FBD}" destId="{D2F2C24C-1EB4-474B-9C03-4022ACE43E24}" srcOrd="2" destOrd="0" parTransId="{910214C8-7F6B-4B1F-B394-733410EBE04C}" sibTransId="{766BBE38-A004-4565-BAB6-2B72BA52A37A}"/>
    <dgm:cxn modelId="{069D9087-E261-4AAA-9253-6591F973C60D}" type="presParOf" srcId="{892B1F7B-946D-4206-BF87-29A3A91841B3}" destId="{90B67628-8C41-4BCA-A8AC-8DABA4D7E07F}" srcOrd="0" destOrd="0" presId="urn:microsoft.com/office/officeart/2005/8/layout/venn1"/>
    <dgm:cxn modelId="{E59F1837-EEDA-496E-AF32-876440D5D64E}" type="presParOf" srcId="{892B1F7B-946D-4206-BF87-29A3A91841B3}" destId="{FCACD42F-BBC1-4C9F-B585-42CDE0C43C06}" srcOrd="1" destOrd="0" presId="urn:microsoft.com/office/officeart/2005/8/layout/venn1"/>
    <dgm:cxn modelId="{A7892E4A-A5A2-42E1-BEF0-56C6D3D720B7}" type="presParOf" srcId="{892B1F7B-946D-4206-BF87-29A3A91841B3}" destId="{1B601A03-7BB6-454F-9C12-BE2A97DDDB8F}" srcOrd="2" destOrd="0" presId="urn:microsoft.com/office/officeart/2005/8/layout/venn1"/>
    <dgm:cxn modelId="{66996CB3-9B7E-4E2A-A147-A6EB89C06A93}" type="presParOf" srcId="{892B1F7B-946D-4206-BF87-29A3A91841B3}" destId="{52A59EB1-4222-4C47-899A-1E965BDCBB62}" srcOrd="3" destOrd="0" presId="urn:microsoft.com/office/officeart/2005/8/layout/venn1"/>
    <dgm:cxn modelId="{09161BD2-BE58-4E37-8DAC-D1B9CA9BE935}" type="presParOf" srcId="{892B1F7B-946D-4206-BF87-29A3A91841B3}" destId="{7A2164C7-984B-4A00-B30C-E080B2BFC265}" srcOrd="4" destOrd="0" presId="urn:microsoft.com/office/officeart/2005/8/layout/venn1"/>
    <dgm:cxn modelId="{DDFD1A38-63D0-4DB1-95FA-D48461FFE98F}" type="presParOf" srcId="{892B1F7B-946D-4206-BF87-29A3A91841B3}" destId="{188F152D-BFCF-42A3-81F0-49CA8C6BC34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67628-8C41-4BCA-A8AC-8DABA4D7E07F}">
      <dsp:nvSpPr>
        <dsp:cNvPr id="0" name=""/>
        <dsp:cNvSpPr/>
      </dsp:nvSpPr>
      <dsp:spPr>
        <a:xfrm>
          <a:off x="2150367" y="63232"/>
          <a:ext cx="3035176" cy="3035176"/>
        </a:xfrm>
        <a:prstGeom prst="ellipse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Данные</a:t>
          </a:r>
        </a:p>
      </dsp:txBody>
      <dsp:txXfrm>
        <a:off x="2555058" y="594388"/>
        <a:ext cx="2225795" cy="1365829"/>
      </dsp:txXfrm>
    </dsp:sp>
    <dsp:sp modelId="{1B601A03-7BB6-454F-9C12-BE2A97DDDB8F}">
      <dsp:nvSpPr>
        <dsp:cNvPr id="0" name=""/>
        <dsp:cNvSpPr/>
      </dsp:nvSpPr>
      <dsp:spPr>
        <a:xfrm>
          <a:off x="3245560" y="1960217"/>
          <a:ext cx="3035176" cy="3035176"/>
        </a:xfrm>
        <a:prstGeom prst="ellipse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Алгоритмы</a:t>
          </a:r>
        </a:p>
      </dsp:txBody>
      <dsp:txXfrm>
        <a:off x="4173818" y="2744305"/>
        <a:ext cx="1821105" cy="1669346"/>
      </dsp:txXfrm>
    </dsp:sp>
    <dsp:sp modelId="{7A2164C7-984B-4A00-B30C-E080B2BFC265}">
      <dsp:nvSpPr>
        <dsp:cNvPr id="0" name=""/>
        <dsp:cNvSpPr/>
      </dsp:nvSpPr>
      <dsp:spPr>
        <a:xfrm>
          <a:off x="1055175" y="1960217"/>
          <a:ext cx="3035176" cy="3035176"/>
        </a:xfrm>
        <a:prstGeom prst="ellipse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Параметры</a:t>
          </a:r>
        </a:p>
      </dsp:txBody>
      <dsp:txXfrm>
        <a:off x="1340987" y="2744305"/>
        <a:ext cx="1821105" cy="1669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637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209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9838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798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4610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8431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764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38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8915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7574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3945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8349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538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3413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95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5892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9576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6921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900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1905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247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5663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494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032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88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3009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5170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2398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8913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385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7718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69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3238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3011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93132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07701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5782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1693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7161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038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08560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36076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389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38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34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228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01.11.2022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42.emf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44.emf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88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6994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EF3892D-E816-43B2-B007-F7BE3105D62F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32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1.01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Историю Машинного обучения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Базовые понятия 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2521533-3439-4D16-8AC8-6403F699C632}"/>
              </a:ext>
            </a:extLst>
          </p:cNvPr>
          <p:cNvSpPr txBox="1">
            <a:spLocks/>
          </p:cNvSpPr>
          <p:nvPr/>
        </p:nvSpPr>
        <p:spPr>
          <a:xfrm>
            <a:off x="3215680" y="5445224"/>
            <a:ext cx="640871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1344" y="1460188"/>
            <a:ext cx="118093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(от лат.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intellectus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«восприятие»; «разумение», «понимание»; «понятие», «рассудок») или ум — качество психики, состоящее из способности приспосабливаться к новым ситуациям, способности к обучению и запоминанию на основе опыта, пониманию и применению абстрактных концепций, и использованию своих знаний для управления окружающей человека средой. Общая способность к познанию и решению проблем, которая объединяет познавательные способности: ощущение, восприятие, память, представление, мышление, воображение, а также внимание, волю и рефлексию.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</a:t>
            </a:r>
          </a:p>
          <a:p>
            <a:pPr algn="just"/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B362F4-E438-47F8-857F-B24447CF1312}"/>
              </a:ext>
            </a:extLst>
          </p:cNvPr>
          <p:cNvSpPr/>
          <p:nvPr/>
        </p:nvSpPr>
        <p:spPr>
          <a:xfrm>
            <a:off x="191344" y="4275434"/>
            <a:ext cx="118093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же касается разума… Не вам бы говорить, не мне бы слушать. Сто веков эти бурдюки с питательной смесью разглагольствуют о разуме и до сих пор не могут договориться, о чем идет речь. В одном только они согласны все: кроме них, разумом никто не обладает. Если мысленным взором окинуть всю историю этой болтовни, легко увидеть, что так называемая теория мышления сводится к выдумыванию более или менее сложных терминов для обозначения явлений, которых человек не понимает. </a:t>
            </a:r>
          </a:p>
          <a:p>
            <a:pPr algn="just"/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«Сказка о Тройке» —повесть братьев Аркадия и Бориса Стругацких (1968)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767408" y="1484784"/>
            <a:ext cx="105131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84482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81725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4583832" y="1688073"/>
            <a:ext cx="5256584" cy="453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1" algn="ctr"/>
            <a:r>
              <a:rPr lang="ru-RU" sz="16600" baseline="30000" dirty="0"/>
              <a:t>ИИ</a:t>
            </a:r>
            <a:endParaRPr lang="ru-RU" baseline="30000" dirty="0"/>
          </a:p>
        </p:txBody>
      </p:sp>
      <p:sp>
        <p:nvSpPr>
          <p:cNvPr id="10" name="Овал 9"/>
          <p:cNvSpPr/>
          <p:nvPr/>
        </p:nvSpPr>
        <p:spPr>
          <a:xfrm>
            <a:off x="5075616" y="3038046"/>
            <a:ext cx="3312368" cy="3168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8000" baseline="30000" dirty="0"/>
              <a:t>МО</a:t>
            </a:r>
            <a:endParaRPr lang="en-US" sz="8000" baseline="30000" dirty="0"/>
          </a:p>
        </p:txBody>
      </p:sp>
      <p:sp>
        <p:nvSpPr>
          <p:cNvPr id="12" name="Овал 11"/>
          <p:cNvSpPr/>
          <p:nvPr/>
        </p:nvSpPr>
        <p:spPr>
          <a:xfrm>
            <a:off x="5468584" y="4478206"/>
            <a:ext cx="1935832" cy="15205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6000" baseline="30000" dirty="0"/>
              <a:t>НС</a:t>
            </a:r>
            <a:endParaRPr lang="en-US" sz="6000" baseline="30000" dirty="0"/>
          </a:p>
        </p:txBody>
      </p:sp>
      <p:sp>
        <p:nvSpPr>
          <p:cNvPr id="14" name="Овал 13"/>
          <p:cNvSpPr/>
          <p:nvPr/>
        </p:nvSpPr>
        <p:spPr>
          <a:xfrm>
            <a:off x="1775520" y="2780928"/>
            <a:ext cx="4092184" cy="39295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rtlCol="0" anchor="ctr" anchorCtr="1"/>
          <a:lstStyle/>
          <a:p>
            <a:pPr marL="0" lvl="1" algn="ctr"/>
            <a:r>
              <a:rPr lang="en-US" sz="7200" baseline="30000" dirty="0"/>
              <a:t>Data Science</a:t>
            </a:r>
            <a:endParaRPr lang="ru-RU" sz="1000" baseline="30000" dirty="0"/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F0FCE0E2-053F-4C13-836C-10888B61B78E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75AD949-39CC-4E31-849C-16ED129C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5790F0D-4D50-4F06-BB53-1F490261527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2FB21A-151A-4247-B86C-2EB6FBCBB6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7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Три «Кита» Машинного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F0FCE0E2-053F-4C13-836C-10888B61B78E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75AD949-39CC-4E31-849C-16ED129C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5790F0D-4D50-4F06-BB53-1F490261527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2FB21A-151A-4247-B86C-2EB6FBCBB6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51532381"/>
              </p:ext>
            </p:extLst>
          </p:nvPr>
        </p:nvGraphicFramePr>
        <p:xfrm>
          <a:off x="2207568" y="1628800"/>
          <a:ext cx="7335912" cy="505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91944" y="429309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</p:txBody>
      </p:sp>
      <p:sp>
        <p:nvSpPr>
          <p:cNvPr id="15" name="TextBox 14"/>
          <p:cNvSpPr txBox="1"/>
          <p:nvPr/>
        </p:nvSpPr>
        <p:spPr>
          <a:xfrm rot="2196097">
            <a:off x="4441996" y="3700968"/>
            <a:ext cx="138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Science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9174908">
            <a:off x="5799818" y="3722455"/>
            <a:ext cx="138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Mining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530064">
            <a:off x="5235650" y="5163024"/>
            <a:ext cx="138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Кодить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24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Традиционное программирование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46072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55840" y="1988840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816080" y="249289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007768" y="227687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007768" y="278092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1524000" y="1700809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631504" y="2492897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7104112" y="2025198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5160888" y="4014608"/>
            <a:ext cx="6334720" cy="2675523"/>
            <a:chOff x="16396" y="3501008"/>
            <a:chExt cx="5114706" cy="21602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32420" y="3501008"/>
              <a:ext cx="4824536" cy="216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8DDC28A-3542-4E54-BB7E-0233CAB7B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24" b="33177"/>
            <a:stretch/>
          </p:blipFill>
          <p:spPr bwMode="auto">
            <a:xfrm>
              <a:off x="16396" y="3573016"/>
              <a:ext cx="5114706" cy="19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Заголовок 1"/>
          <p:cNvSpPr txBox="1">
            <a:spLocks/>
          </p:cNvSpPr>
          <p:nvPr/>
        </p:nvSpPr>
        <p:spPr>
          <a:xfrm>
            <a:off x="-240704" y="4014608"/>
            <a:ext cx="5616624" cy="188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Переводим углы в радианы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1 </a:t>
            </a:r>
            <a:r>
              <a:rPr lang="en-US" sz="2800" i="1" dirty="0">
                <a:solidFill>
                  <a:schemeClr val="bg1"/>
                </a:solidFill>
              </a:rPr>
              <a:t>rad </a:t>
            </a:r>
            <a:r>
              <a:rPr lang="ru-RU" sz="2800" dirty="0">
                <a:solidFill>
                  <a:schemeClr val="bg1"/>
                </a:solidFill>
              </a:rPr>
              <a:t>=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(180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l-GR" sz="2800" dirty="0">
                <a:solidFill>
                  <a:schemeClr val="bg1"/>
                </a:solidFill>
              </a:rPr>
              <a:t>π)°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~355/113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x= y</a:t>
            </a:r>
            <a:r>
              <a:rPr lang="el-GR" sz="2800" dirty="0">
                <a:solidFill>
                  <a:schemeClr val="bg1"/>
                </a:solidFill>
              </a:rPr>
              <a:t>°</a:t>
            </a:r>
            <a:r>
              <a:rPr lang="en-US" sz="2800" dirty="0">
                <a:solidFill>
                  <a:schemeClr val="bg1"/>
                </a:solidFill>
              </a:rPr>
              <a:t>*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</a:rPr>
              <a:t>/180)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Нижний колонтитул 6">
            <a:extLst>
              <a:ext uri="{FF2B5EF4-FFF2-40B4-BE49-F238E27FC236}">
                <a16:creationId xmlns:a16="http://schemas.microsoft.com/office/drawing/2014/main" id="{F83FFF4B-4A1C-4D2D-A97A-79881B4035D2}"/>
              </a:ext>
            </a:extLst>
          </p:cNvPr>
          <p:cNvSpPr txBox="1">
            <a:spLocks/>
          </p:cNvSpPr>
          <p:nvPr/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81015B3-BAE3-4AD1-B890-604E9DF8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E041FB9-F3EA-4813-BFD4-097345AF30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1CC67898-B993-4E66-A851-2C9495B271C9}"/>
              </a:ext>
            </a:extLst>
          </p:cNvPr>
          <p:cNvSpPr txBox="1">
            <a:spLocks/>
          </p:cNvSpPr>
          <p:nvPr/>
        </p:nvSpPr>
        <p:spPr>
          <a:xfrm>
            <a:off x="1631504" y="314085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 калькулятор считает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sin(y</a:t>
            </a:r>
            <a:r>
              <a:rPr lang="el-GR" sz="3200" dirty="0">
                <a:solidFill>
                  <a:schemeClr val="bg1"/>
                </a:solidFill>
              </a:rPr>
              <a:t>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6CBE5D8-8F0D-40EE-9AA1-612AB9EBD0B1}"/>
              </a:ext>
            </a:extLst>
          </p:cNvPr>
          <p:cNvSpPr/>
          <p:nvPr/>
        </p:nvSpPr>
        <p:spPr>
          <a:xfrm>
            <a:off x="912020" y="5944377"/>
            <a:ext cx="2788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sin(x)~x-x</a:t>
            </a:r>
            <a:r>
              <a:rPr lang="en-US" sz="28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/3!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530A3E-40FC-45F0-B0CB-F4CF00B9FAA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7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2878" y="116802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36607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55840" y="2758011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816080" y="3262067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007768" y="3046043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007768" y="3550099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7320136" y="283002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631504" y="2253956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703512" y="319006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sp>
        <p:nvSpPr>
          <p:cNvPr id="20" name="Нижний колонтитул 6">
            <a:extLst>
              <a:ext uri="{FF2B5EF4-FFF2-40B4-BE49-F238E27FC236}">
                <a16:creationId xmlns:a16="http://schemas.microsoft.com/office/drawing/2014/main" id="{2228F0BD-BB4F-42FA-9975-C289303DBB65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676FB39-FC0C-4A10-8040-C5FCBDC6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CAB5957-4250-465B-9656-364D132BBC78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D9E3CC-C0A7-4B5F-9CDD-B06C0DAA05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34" y="4049696"/>
            <a:ext cx="527910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58" y="1109686"/>
            <a:ext cx="9547398" cy="5385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1424675" y="2574301"/>
            <a:ext cx="36948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f()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6915613" y="950532"/>
            <a:ext cx="29248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y X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9039528" y="3550192"/>
            <a:ext cx="16561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atin typeface="Comic Sans MS" panose="030F0702030302020204" pitchFamily="66" charset="0"/>
              </a:rPr>
              <a:t>=</a:t>
            </a:r>
            <a:endParaRPr lang="ru-RU" sz="19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7" y="1006719"/>
            <a:ext cx="10081120" cy="56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6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AA008-63B5-4831-8576-91765626A6A8}"/>
                  </a:ext>
                </a:extLst>
              </p:cNvPr>
              <p:cNvSpPr txBox="1"/>
              <p:nvPr/>
            </p:nvSpPr>
            <p:spPr>
              <a:xfrm>
                <a:off x="6240016" y="3140968"/>
                <a:ext cx="338656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𝐷</m:t>
                          </m:r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 ?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DAA008-63B5-4831-8576-91765626A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3140968"/>
                <a:ext cx="338656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228CA879-44EE-4707-9F84-083C0AE03DDA}"/>
              </a:ext>
            </a:extLst>
          </p:cNvPr>
          <p:cNvSpPr txBox="1">
            <a:spLocks/>
          </p:cNvSpPr>
          <p:nvPr/>
        </p:nvSpPr>
        <p:spPr>
          <a:xfrm>
            <a:off x="2063552" y="141277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"Древние времена"</a:t>
            </a: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4F50783E-EB2B-454E-B7D3-25048F0E4DCD}"/>
              </a:ext>
            </a:extLst>
          </p:cNvPr>
          <p:cNvSpPr/>
          <p:nvPr/>
        </p:nvSpPr>
        <p:spPr>
          <a:xfrm>
            <a:off x="2423592" y="2636912"/>
            <a:ext cx="2592288" cy="259228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A8AE041-D3BF-4ACA-BC78-F40C4AC2200E}"/>
              </a:ext>
            </a:extLst>
          </p:cNvPr>
          <p:cNvCxnSpPr>
            <a:stCxn id="41" idx="2"/>
            <a:endCxn id="41" idx="6"/>
          </p:cNvCxnSpPr>
          <p:nvPr/>
        </p:nvCxnSpPr>
        <p:spPr>
          <a:xfrm>
            <a:off x="2423592" y="3933056"/>
            <a:ext cx="2592288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5C5F45-B41C-492F-A4B8-630B971FBEC0}"/>
                  </a:ext>
                </a:extLst>
              </p:cNvPr>
              <p:cNvSpPr txBox="1"/>
              <p:nvPr/>
            </p:nvSpPr>
            <p:spPr>
              <a:xfrm>
                <a:off x="6312024" y="4221088"/>
                <a:ext cx="254505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𝝅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𝐷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5C5F45-B41C-492F-A4B8-630B971FB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4221088"/>
                <a:ext cx="2545056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AE24323C-4237-4971-A6FA-5A70AC944106}"/>
              </a:ext>
            </a:extLst>
          </p:cNvPr>
          <p:cNvSpPr/>
          <p:nvPr/>
        </p:nvSpPr>
        <p:spPr>
          <a:xfrm>
            <a:off x="7608168" y="4365104"/>
            <a:ext cx="504056" cy="64807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71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7" grpId="0"/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27DB7-E870-4477-B2B4-A08BB1A226FF}"/>
              </a:ext>
            </a:extLst>
          </p:cNvPr>
          <p:cNvSpPr txBox="1"/>
          <p:nvPr/>
        </p:nvSpPr>
        <p:spPr>
          <a:xfrm>
            <a:off x="767408" y="2348880"/>
            <a:ext cx="6314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5B78B-D0DF-448C-BBD4-CC4A96346B64}"/>
                  </a:ext>
                </a:extLst>
              </p:cNvPr>
              <p:cNvSpPr txBox="1"/>
              <p:nvPr/>
            </p:nvSpPr>
            <p:spPr>
              <a:xfrm>
                <a:off x="4223792" y="1628800"/>
                <a:ext cx="26192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XIX</m:t>
                    </m:r>
                    <m:r>
                      <a:rPr lang="en-US" sz="32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32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XX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век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5B78B-D0DF-448C-BBD4-CC4A96346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628800"/>
                <a:ext cx="2619243" cy="584775"/>
              </a:xfrm>
              <a:prstGeom prst="rect">
                <a:avLst/>
              </a:prstGeom>
              <a:blipFill>
                <a:blip r:embed="rId4"/>
                <a:stretch>
                  <a:fillRect t="-14583" r="-4884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90DDBC-46F4-4C57-8441-4C6C4D59FA67}"/>
              </a:ext>
            </a:extLst>
          </p:cNvPr>
          <p:cNvSpPr txBox="1"/>
          <p:nvPr/>
        </p:nvSpPr>
        <p:spPr>
          <a:xfrm>
            <a:off x="767408" y="4005064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Теорема Байеса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D0FA6CE-995C-49F0-B75D-EEE9F1D21780}"/>
                  </a:ext>
                </a:extLst>
              </p:cNvPr>
              <p:cNvSpPr/>
              <p:nvPr/>
            </p:nvSpPr>
            <p:spPr>
              <a:xfrm>
                <a:off x="1127448" y="2780928"/>
                <a:ext cx="7272808" cy="1180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D0FA6CE-995C-49F0-B75D-EEE9F1D21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780928"/>
                <a:ext cx="7272808" cy="1180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397A18-1C40-4451-A91E-E98A8D6A6C40}"/>
                  </a:ext>
                </a:extLst>
              </p:cNvPr>
              <p:cNvSpPr/>
              <p:nvPr/>
            </p:nvSpPr>
            <p:spPr>
              <a:xfrm>
                <a:off x="1847528" y="4509120"/>
                <a:ext cx="4968552" cy="1265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36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B397A18-1C40-4451-A91E-E98A8D6A6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4509120"/>
                <a:ext cx="4968552" cy="12657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3A64EA3-5056-443C-8C1E-63C9FB5995B4}"/>
              </a:ext>
            </a:extLst>
          </p:cNvPr>
          <p:cNvSpPr txBox="1"/>
          <p:nvPr/>
        </p:nvSpPr>
        <p:spPr>
          <a:xfrm>
            <a:off x="839416" y="5661248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Марковы Цепи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1613EB9-6354-4513-BD4E-6C3DAB3C8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619" y="4019520"/>
            <a:ext cx="3575965" cy="19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8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7B25D58-DDD8-4CF5-969F-FA8AAD5DF2FF}"/>
              </a:ext>
            </a:extLst>
          </p:cNvPr>
          <p:cNvSpPr/>
          <p:nvPr/>
        </p:nvSpPr>
        <p:spPr>
          <a:xfrm>
            <a:off x="479376" y="2276872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Работа Тьюринга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“Computing Machinery and intelligence”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B301F-B2BD-4D6E-8DA4-A003CE399A31}"/>
              </a:ext>
            </a:extLst>
          </p:cNvPr>
          <p:cNvSpPr txBox="1"/>
          <p:nvPr/>
        </p:nvSpPr>
        <p:spPr>
          <a:xfrm>
            <a:off x="5015880" y="1628800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1950-ые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42C565B3-8D24-47DF-B9C5-E4D3E1FAB50F}"/>
              </a:ext>
            </a:extLst>
          </p:cNvPr>
          <p:cNvSpPr txBox="1">
            <a:spLocks/>
          </p:cNvSpPr>
          <p:nvPr/>
        </p:nvSpPr>
        <p:spPr>
          <a:xfrm>
            <a:off x="1991544" y="9087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Истоки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6C26AA6-66A7-47E4-A2F6-D56131A78EE1}"/>
              </a:ext>
            </a:extLst>
          </p:cNvPr>
          <p:cNvSpPr/>
          <p:nvPr/>
        </p:nvSpPr>
        <p:spPr>
          <a:xfrm>
            <a:off x="1343472" y="6457890"/>
            <a:ext cx="2072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SNARC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2AF72D2-C427-4ED7-88F8-60BD5D74EC63}"/>
              </a:ext>
            </a:extLst>
          </p:cNvPr>
          <p:cNvSpPr/>
          <p:nvPr/>
        </p:nvSpPr>
        <p:spPr>
          <a:xfrm>
            <a:off x="4943872" y="6457890"/>
            <a:ext cx="3658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 I Perceptron machine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8" name="Picture 2" descr="Картинки по запросу &quot;Stochastic neural analog reinforcement calculator&quot;&quot;">
            <a:extLst>
              <a:ext uri="{FF2B5EF4-FFF2-40B4-BE49-F238E27FC236}">
                <a16:creationId xmlns:a16="http://schemas.microsoft.com/office/drawing/2014/main" id="{584EFC7C-7B5E-46D4-8681-71F1147B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393" l="0" r="9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5157192"/>
            <a:ext cx="3021974" cy="139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s://upload.wikimedia.org/wikipedia/en/5/52/Mark_I_perceptron.jpeg">
            <a:extLst>
              <a:ext uri="{FF2B5EF4-FFF2-40B4-BE49-F238E27FC236}">
                <a16:creationId xmlns:a16="http://schemas.microsoft.com/office/drawing/2014/main" id="{06343052-BCEA-4162-BFFA-D8C72F53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3501008"/>
            <a:ext cx="2429756" cy="29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63D43EB-6659-4A45-B4AC-D352123EECDD}"/>
              </a:ext>
            </a:extLst>
          </p:cNvPr>
          <p:cNvSpPr/>
          <p:nvPr/>
        </p:nvSpPr>
        <p:spPr>
          <a:xfrm>
            <a:off x="551384" y="4797152"/>
            <a:ext cx="4248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Первые нейронные сети</a:t>
            </a:r>
          </a:p>
        </p:txBody>
      </p:sp>
      <p:pic>
        <p:nvPicPr>
          <p:cNvPr id="33" name="Picture 2" descr="How to Craft Coaching Classes That Will Speed Up Training Success ...">
            <a:extLst>
              <a:ext uri="{FF2B5EF4-FFF2-40B4-BE49-F238E27FC236}">
                <a16:creationId xmlns:a16="http://schemas.microsoft.com/office/drawing/2014/main" id="{E386BB28-11FB-4615-AF80-20EBB3F545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3356992"/>
            <a:ext cx="2448272" cy="1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63A1D1-F321-4682-9763-BBE9D72136C3}"/>
              </a:ext>
            </a:extLst>
          </p:cNvPr>
          <p:cNvSpPr/>
          <p:nvPr/>
        </p:nvSpPr>
        <p:spPr>
          <a:xfrm>
            <a:off x="479376" y="2852936"/>
            <a:ext cx="6696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 нейронных сетей человека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74F0A1C-527D-4C4E-8527-B58D905A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256" y="2204864"/>
            <a:ext cx="35528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4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3" grpId="0"/>
      <p:bldP spid="26" grpId="0"/>
      <p:bldP spid="27" grpId="0"/>
      <p:bldP spid="32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787AD-CBCA-43E4-8732-00B535CE3967}"/>
              </a:ext>
            </a:extLst>
          </p:cNvPr>
          <p:cNvSpPr txBox="1"/>
          <p:nvPr/>
        </p:nvSpPr>
        <p:spPr>
          <a:xfrm>
            <a:off x="4943872" y="1892731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1960-ые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E7183-777E-4AD4-B930-9A0053400201}"/>
              </a:ext>
            </a:extLst>
          </p:cNvPr>
          <p:cNvSpPr txBox="1"/>
          <p:nvPr/>
        </p:nvSpPr>
        <p:spPr>
          <a:xfrm>
            <a:off x="551384" y="2828835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ближайших соседей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Байесовский классификатор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6" descr="Картинки по запросу &quot;Machines Playing Tic-Tac-Toe&quot;&quot;">
            <a:extLst>
              <a:ext uri="{FF2B5EF4-FFF2-40B4-BE49-F238E27FC236}">
                <a16:creationId xmlns:a16="http://schemas.microsoft.com/office/drawing/2014/main" id="{15E1EF8D-39AA-467C-80A1-126293A3E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3044859"/>
            <a:ext cx="3488904" cy="273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CA624A-CD2A-40F0-836C-C5BA70E5BA3D}"/>
              </a:ext>
            </a:extLst>
          </p:cNvPr>
          <p:cNvSpPr txBox="1"/>
          <p:nvPr/>
        </p:nvSpPr>
        <p:spPr>
          <a:xfrm>
            <a:off x="8544272" y="5997187"/>
            <a:ext cx="2954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Крестики-нолики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C70BDC8-180A-4AA3-B354-5BD1080D578C}"/>
              </a:ext>
            </a:extLst>
          </p:cNvPr>
          <p:cNvSpPr txBox="1">
            <a:spLocks/>
          </p:cNvSpPr>
          <p:nvPr/>
        </p:nvSpPr>
        <p:spPr>
          <a:xfrm>
            <a:off x="1847528" y="117265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Полет нормальный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315C5FD-B5D7-4C84-8BE2-447C9BD2E426}"/>
              </a:ext>
            </a:extLst>
          </p:cNvPr>
          <p:cNvSpPr/>
          <p:nvPr/>
        </p:nvSpPr>
        <p:spPr>
          <a:xfrm>
            <a:off x="623392" y="5709155"/>
            <a:ext cx="4530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Кризис нейронных сетей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45301B9-B69F-48A5-8361-AAAF2BD44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44" y="2684819"/>
            <a:ext cx="2517866" cy="1999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5C89367-C7F6-4B77-8715-A974B4A282A4}"/>
                  </a:ext>
                </a:extLst>
              </p:cNvPr>
              <p:cNvSpPr/>
              <p:nvPr/>
            </p:nvSpPr>
            <p:spPr>
              <a:xfrm>
                <a:off x="623392" y="4701043"/>
                <a:ext cx="7536160" cy="1004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Spam</m:t>
                      </m:r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𝑚𝑎𝑖𝑙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𝑚𝑎𝑖𝑙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Spam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Spam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𝑚𝑎𝑖𝑙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5C89367-C7F6-4B77-8715-A974B4A28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701043"/>
                <a:ext cx="7536160" cy="10049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8472328-B0D3-4F61-8A61-B375415538C5}"/>
              </a:ext>
            </a:extLst>
          </p:cNvPr>
          <p:cNvGrpSpPr/>
          <p:nvPr/>
        </p:nvGrpSpPr>
        <p:grpSpPr>
          <a:xfrm>
            <a:off x="6096000" y="5781163"/>
            <a:ext cx="884920" cy="539249"/>
            <a:chOff x="878768" y="2817743"/>
            <a:chExt cx="1296145" cy="792088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2D3636AB-51C1-43E2-BF8B-1ED755EA3FA2}"/>
                </a:ext>
              </a:extLst>
            </p:cNvPr>
            <p:cNvSpPr/>
            <p:nvPr/>
          </p:nvSpPr>
          <p:spPr>
            <a:xfrm>
              <a:off x="878769" y="2817743"/>
              <a:ext cx="1296144" cy="79208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Равнобедренный треугольник 18">
              <a:extLst>
                <a:ext uri="{FF2B5EF4-FFF2-40B4-BE49-F238E27FC236}">
                  <a16:creationId xmlns:a16="http://schemas.microsoft.com/office/drawing/2014/main" id="{CA07DF66-79F1-4F41-A615-62E38718691D}"/>
                </a:ext>
              </a:extLst>
            </p:cNvPr>
            <p:cNvSpPr/>
            <p:nvPr/>
          </p:nvSpPr>
          <p:spPr>
            <a:xfrm rot="10800000">
              <a:off x="878768" y="2821798"/>
              <a:ext cx="1296143" cy="495937"/>
            </a:xfrm>
            <a:prstGeom prst="triangle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029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0" grpId="0"/>
      <p:bldP spid="12" grpId="0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FCD04-A391-4FD2-B736-7955F6EA0021}"/>
              </a:ext>
            </a:extLst>
          </p:cNvPr>
          <p:cNvSpPr txBox="1"/>
          <p:nvPr/>
        </p:nvSpPr>
        <p:spPr>
          <a:xfrm>
            <a:off x="4799856" y="1844824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1970-ые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BF080-3EE4-4BC9-8ECD-B1358F2AD3F0}"/>
              </a:ext>
            </a:extLst>
          </p:cNvPr>
          <p:cNvSpPr txBox="1"/>
          <p:nvPr/>
        </p:nvSpPr>
        <p:spPr>
          <a:xfrm>
            <a:off x="2812746" y="1286763"/>
            <a:ext cx="6043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Artificial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ntelligence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F7AF319-65B1-49CA-AAA7-08FDE1B0DDBE}"/>
              </a:ext>
            </a:extLst>
          </p:cNvPr>
          <p:cNvSpPr/>
          <p:nvPr/>
        </p:nvSpPr>
        <p:spPr>
          <a:xfrm>
            <a:off x="911424" y="3356992"/>
            <a:ext cx="49231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Парадокс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Моравека</a:t>
            </a:r>
            <a:endParaRPr lang="tr-TR" sz="32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C83FB6C-1D4E-4083-BE0A-07F5E8DA6B88}"/>
              </a:ext>
            </a:extLst>
          </p:cNvPr>
          <p:cNvSpPr/>
          <p:nvPr/>
        </p:nvSpPr>
        <p:spPr>
          <a:xfrm>
            <a:off x="1559496" y="3861048"/>
            <a:ext cx="92890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рассуждение требует очень мало вычислений, но сенсомоторные навыки требуют огромных вычислительных ресурсов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D7A137B-D975-4FE4-9EB1-D690A7F61BDC}"/>
              </a:ext>
            </a:extLst>
          </p:cNvPr>
          <p:cNvSpPr/>
          <p:nvPr/>
        </p:nvSpPr>
        <p:spPr>
          <a:xfrm>
            <a:off x="119336" y="2348880"/>
            <a:ext cx="121767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Провал машинного перевода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Сокращение финансирования академических исследований ИИ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FD67B09-A883-4E92-8A9C-D281240EC61F}"/>
              </a:ext>
            </a:extLst>
          </p:cNvPr>
          <p:cNvSpPr/>
          <p:nvPr/>
        </p:nvSpPr>
        <p:spPr>
          <a:xfrm>
            <a:off x="767408" y="5229200"/>
            <a:ext cx="8868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Neocognitron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(прообраз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Сверточных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НС)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E827D4D-5062-4593-B554-2776EEFD3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4941168"/>
            <a:ext cx="2457865" cy="162381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3352C07-16EE-4088-9440-BBF2F2FF0FE6}"/>
              </a:ext>
            </a:extLst>
          </p:cNvPr>
          <p:cNvSpPr/>
          <p:nvPr/>
        </p:nvSpPr>
        <p:spPr>
          <a:xfrm>
            <a:off x="1559496" y="5877272"/>
            <a:ext cx="65527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Fukushima, </a:t>
            </a:r>
            <a:r>
              <a:rPr lang="en-US" sz="1400" dirty="0" err="1">
                <a:solidFill>
                  <a:schemeClr val="bg1"/>
                </a:solidFill>
              </a:rPr>
              <a:t>Kunihiko</a:t>
            </a:r>
            <a:r>
              <a:rPr lang="en-US" sz="1400" dirty="0">
                <a:solidFill>
                  <a:schemeClr val="bg1"/>
                </a:solidFill>
              </a:rPr>
              <a:t> (April 1980). "</a:t>
            </a:r>
            <a:r>
              <a:rPr lang="en-US" sz="1400" dirty="0" err="1">
                <a:solidFill>
                  <a:schemeClr val="bg1"/>
                </a:solidFill>
              </a:rPr>
              <a:t>Neocognitron</a:t>
            </a:r>
            <a:r>
              <a:rPr lang="en-US" sz="1400" dirty="0">
                <a:solidFill>
                  <a:schemeClr val="bg1"/>
                </a:solidFill>
              </a:rPr>
              <a:t>: A self-organizing neural network model for a mechanism of pattern recognition unaffected by shift in position". Biological Cybernetics. 36 (4): 193–202.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8" grpId="0"/>
      <p:bldP spid="19" grpId="0"/>
      <p:bldP spid="20" grpId="0"/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BCC0F-80BB-487F-B1CE-E2EEF1127F8E}"/>
              </a:ext>
            </a:extLst>
          </p:cNvPr>
          <p:cNvSpPr txBox="1"/>
          <p:nvPr/>
        </p:nvSpPr>
        <p:spPr>
          <a:xfrm>
            <a:off x="5015880" y="1844824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1980-ые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0D617-12C5-4883-AEFC-17716E5AFBE7}"/>
              </a:ext>
            </a:extLst>
          </p:cNvPr>
          <p:cNvSpPr txBox="1"/>
          <p:nvPr/>
        </p:nvSpPr>
        <p:spPr>
          <a:xfrm>
            <a:off x="911424" y="2420888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обратного распространения ошибки (обучение нейронных сетей)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093BE-14F2-4D3A-8EF9-D07F711ECF67}"/>
              </a:ext>
            </a:extLst>
          </p:cNvPr>
          <p:cNvSpPr txBox="1"/>
          <p:nvPr/>
        </p:nvSpPr>
        <p:spPr>
          <a:xfrm>
            <a:off x="3769216" y="1268760"/>
            <a:ext cx="3837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Вроде Отпустило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C92DC-B5BB-47FF-9B47-053ECF832EA1}"/>
              </a:ext>
            </a:extLst>
          </p:cNvPr>
          <p:cNvSpPr txBox="1"/>
          <p:nvPr/>
        </p:nvSpPr>
        <p:spPr>
          <a:xfrm>
            <a:off x="911424" y="3537301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48527-D811-4C8B-96B2-D282DD258272}"/>
              </a:ext>
            </a:extLst>
          </p:cNvPr>
          <p:cNvSpPr txBox="1"/>
          <p:nvPr/>
        </p:nvSpPr>
        <p:spPr>
          <a:xfrm>
            <a:off x="911424" y="4365104"/>
            <a:ext cx="600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Рекуррентная нейронная сеть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3BC21-E5D7-4A1F-8FDA-8FF9C0A45937}"/>
              </a:ext>
            </a:extLst>
          </p:cNvPr>
          <p:cNvSpPr txBox="1"/>
          <p:nvPr/>
        </p:nvSpPr>
        <p:spPr>
          <a:xfrm>
            <a:off x="911424" y="530120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Evolver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коммерческий продукт на основе генетических алгоритмов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C02B63-1345-4A0D-A2C2-65F087E1B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01" t="18757" r="24104" b="7635"/>
          <a:stretch/>
        </p:blipFill>
        <p:spPr>
          <a:xfrm>
            <a:off x="9048328" y="2403806"/>
            <a:ext cx="2371388" cy="18668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1D67472-E906-457E-B4E8-D5C40BC83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4797152"/>
            <a:ext cx="3165170" cy="172819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AD9817-77E3-4573-A7DA-86A7FF391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430" y="3187886"/>
            <a:ext cx="2781842" cy="12961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0151B63-7B23-4F44-B6E5-11C503506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182" y="4314343"/>
            <a:ext cx="702015" cy="11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0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EFF402-EEA3-4BFA-919F-1CED5285FF43}"/>
              </a:ext>
            </a:extLst>
          </p:cNvPr>
          <p:cNvSpPr txBox="1"/>
          <p:nvPr/>
        </p:nvSpPr>
        <p:spPr>
          <a:xfrm>
            <a:off x="551384" y="2276872"/>
            <a:ext cx="425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Случайный Лес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2" descr="Картинки по запросу &quot;deep blue vs kasparov&quot;">
            <a:extLst>
              <a:ext uri="{FF2B5EF4-FFF2-40B4-BE49-F238E27FC236}">
                <a16:creationId xmlns:a16="http://schemas.microsoft.com/office/drawing/2014/main" id="{293B2E5B-20D4-41E7-9FB8-F6F06A68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844824"/>
            <a:ext cx="3520774" cy="23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ackgammon lg.png">
            <a:extLst>
              <a:ext uri="{FF2B5EF4-FFF2-40B4-BE49-F238E27FC236}">
                <a16:creationId xmlns:a16="http://schemas.microsoft.com/office/drawing/2014/main" id="{142F4D9F-7363-4282-8213-D2E9452CD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093" y="4336340"/>
            <a:ext cx="3520580" cy="229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C23D33-D7A0-46AB-8585-F80E614265F1}"/>
              </a:ext>
            </a:extLst>
          </p:cNvPr>
          <p:cNvSpPr/>
          <p:nvPr/>
        </p:nvSpPr>
        <p:spPr>
          <a:xfrm>
            <a:off x="7392144" y="1340768"/>
            <a:ext cx="4214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Blue (II) vs Kasparov </a:t>
            </a:r>
            <a:endParaRPr lang="ru-RU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613F5-7BC2-4767-A61E-B18639CA046A}"/>
              </a:ext>
            </a:extLst>
          </p:cNvPr>
          <p:cNvSpPr txBox="1"/>
          <p:nvPr/>
        </p:nvSpPr>
        <p:spPr>
          <a:xfrm>
            <a:off x="4871144" y="1697323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0-ые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2DB60-0F5F-481C-BE54-DE04B833E671}"/>
              </a:ext>
            </a:extLst>
          </p:cNvPr>
          <p:cNvSpPr txBox="1"/>
          <p:nvPr/>
        </p:nvSpPr>
        <p:spPr>
          <a:xfrm>
            <a:off x="4158320" y="1256304"/>
            <a:ext cx="3122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ИИ Наступает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363D83-AB6D-42F4-AFB8-7D84054B2DF9}"/>
              </a:ext>
            </a:extLst>
          </p:cNvPr>
          <p:cNvSpPr txBox="1"/>
          <p:nvPr/>
        </p:nvSpPr>
        <p:spPr>
          <a:xfrm>
            <a:off x="551384" y="3212976"/>
            <a:ext cx="4296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 Machines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 Trick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F10699-037E-4BE2-967E-CB36EAA6F208}"/>
              </a:ext>
            </a:extLst>
          </p:cNvPr>
          <p:cNvSpPr txBox="1"/>
          <p:nvPr/>
        </p:nvSpPr>
        <p:spPr>
          <a:xfrm>
            <a:off x="551384" y="4653136"/>
            <a:ext cx="4317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Long short-term memory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F4AC4-7E1D-45DF-BF37-6DF8013B36E4}"/>
              </a:ext>
            </a:extLst>
          </p:cNvPr>
          <p:cNvSpPr txBox="1"/>
          <p:nvPr/>
        </p:nvSpPr>
        <p:spPr>
          <a:xfrm>
            <a:off x="551384" y="6237312"/>
            <a:ext cx="6974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(База данных Изображений Чисел)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3142209-621B-48D1-BE73-E88D5D919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864" y="2276872"/>
            <a:ext cx="2353260" cy="13046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A48EFAD-74FE-4D8B-87A2-FFDF3665A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512" y="5013176"/>
            <a:ext cx="2448272" cy="114414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384AB12-B465-470A-8206-AB93D8C94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17544">
            <a:off x="5330877" y="3590178"/>
            <a:ext cx="1856072" cy="21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  <p:bldP spid="12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17DC4-E9DF-468A-B578-0DF1854F32B8}"/>
              </a:ext>
            </a:extLst>
          </p:cNvPr>
          <p:cNvSpPr txBox="1"/>
          <p:nvPr/>
        </p:nvSpPr>
        <p:spPr>
          <a:xfrm>
            <a:off x="1127448" y="2492896"/>
            <a:ext cx="100165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Torch (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первая библиотека для машинного обучения)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ImageNet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Базаы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данных Изображений)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сайт с соревнованиями по Анализу Данных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Netflix prize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Первые шаги в глубоком обучении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Learning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0C47C-E3CA-4FC2-BA64-AA5A1F6B5C3F}"/>
              </a:ext>
            </a:extLst>
          </p:cNvPr>
          <p:cNvSpPr txBox="1"/>
          <p:nvPr/>
        </p:nvSpPr>
        <p:spPr>
          <a:xfrm>
            <a:off x="5375920" y="1844824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3CB72-5249-414D-A2DC-C825BC9505C1}"/>
              </a:ext>
            </a:extLst>
          </p:cNvPr>
          <p:cNvSpPr txBox="1"/>
          <p:nvPr/>
        </p:nvSpPr>
        <p:spPr>
          <a:xfrm>
            <a:off x="1919536" y="1295381"/>
            <a:ext cx="7470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Waiting Room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чего-то хорошего</a:t>
            </a:r>
          </a:p>
        </p:txBody>
      </p:sp>
    </p:spTree>
    <p:extLst>
      <p:ext uri="{BB962C8B-B14F-4D97-AF65-F5344CB8AC3E}">
        <p14:creationId xmlns:p14="http://schemas.microsoft.com/office/powerpoint/2010/main" val="66470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C9BF9-8038-4DA9-AC64-A9C3B84D1FD3}"/>
              </a:ext>
            </a:extLst>
          </p:cNvPr>
          <p:cNvSpPr txBox="1"/>
          <p:nvPr/>
        </p:nvSpPr>
        <p:spPr>
          <a:xfrm>
            <a:off x="1199456" y="2348880"/>
            <a:ext cx="1036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Сверточные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нейронные сети отлично подходят для задач с изображениями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25133-4E9C-4508-9176-364DBDC5EBD7}"/>
              </a:ext>
            </a:extLst>
          </p:cNvPr>
          <p:cNvSpPr txBox="1"/>
          <p:nvPr/>
        </p:nvSpPr>
        <p:spPr>
          <a:xfrm>
            <a:off x="4727848" y="1791066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AAF81-24C6-47D5-9C65-5994F46E73BB}"/>
              </a:ext>
            </a:extLst>
          </p:cNvPr>
          <p:cNvSpPr txBox="1"/>
          <p:nvPr/>
        </p:nvSpPr>
        <p:spPr>
          <a:xfrm>
            <a:off x="3503712" y="1215002"/>
            <a:ext cx="4414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ИИ не остановить…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0073D-B1D8-4959-BE31-058F7E9C86C8}"/>
              </a:ext>
            </a:extLst>
          </p:cNvPr>
          <p:cNvSpPr txBox="1"/>
          <p:nvPr/>
        </p:nvSpPr>
        <p:spPr>
          <a:xfrm>
            <a:off x="1127448" y="3933056"/>
            <a:ext cx="10873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Генеративные состязательные сети отлично подходят для…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Генерации Изображений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DeepFace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426A1-1056-41C6-8179-333D07C5EB57}"/>
              </a:ext>
            </a:extLst>
          </p:cNvPr>
          <p:cNvSpPr txBox="1"/>
          <p:nvPr/>
        </p:nvSpPr>
        <p:spPr>
          <a:xfrm>
            <a:off x="1199456" y="4941168"/>
            <a:ext cx="4065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«Битва Фреймворков»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Brain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5AE631-3FF4-480A-9819-C307F41E9490}"/>
              </a:ext>
            </a:extLst>
          </p:cNvPr>
          <p:cNvSpPr txBox="1"/>
          <p:nvPr/>
        </p:nvSpPr>
        <p:spPr>
          <a:xfrm>
            <a:off x="1127448" y="3140968"/>
            <a:ext cx="11064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Трансформеры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отлично подходят для задач Обработки естественного языка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Jeopardy!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(Своя Игра)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53B369C-B999-4759-B4CE-8288B6D6ECCD}"/>
              </a:ext>
            </a:extLst>
          </p:cNvPr>
          <p:cNvSpPr/>
          <p:nvPr/>
        </p:nvSpPr>
        <p:spPr>
          <a:xfrm>
            <a:off x="1343472" y="602128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OpenAI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AlphaGo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AlphaZero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84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91386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История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Нижний колонтитул 6">
            <a:extLst>
              <a:ext uri="{FF2B5EF4-FFF2-40B4-BE49-F238E27FC236}">
                <a16:creationId xmlns:a16="http://schemas.microsoft.com/office/drawing/2014/main" id="{2B69114E-4AF8-4475-84DF-F905AA49BB2F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9A5214A-0426-4B26-882C-660F3A270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12384B-51D0-4179-AB1E-38CE35E45D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C9BF9-8038-4DA9-AC64-A9C3B84D1FD3}"/>
              </a:ext>
            </a:extLst>
          </p:cNvPr>
          <p:cNvSpPr txBox="1"/>
          <p:nvPr/>
        </p:nvSpPr>
        <p:spPr>
          <a:xfrm>
            <a:off x="695400" y="2348880"/>
            <a:ext cx="5256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Нейронные Сети каждому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Dalle-2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MidJourney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Stable Diffusion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25133-4E9C-4508-9176-364DBDC5EBD7}"/>
              </a:ext>
            </a:extLst>
          </p:cNvPr>
          <p:cNvSpPr txBox="1"/>
          <p:nvPr/>
        </p:nvSpPr>
        <p:spPr>
          <a:xfrm>
            <a:off x="4727848" y="1791066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AAF81-24C6-47D5-9C65-5994F46E73BB}"/>
              </a:ext>
            </a:extLst>
          </p:cNvPr>
          <p:cNvSpPr txBox="1"/>
          <p:nvPr/>
        </p:nvSpPr>
        <p:spPr>
          <a:xfrm>
            <a:off x="3972592" y="1215002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 актуального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3C9BF9-8038-4DA9-AC64-A9C3B84D1FD3}"/>
              </a:ext>
            </a:extLst>
          </p:cNvPr>
          <p:cNvSpPr txBox="1"/>
          <p:nvPr/>
        </p:nvSpPr>
        <p:spPr>
          <a:xfrm>
            <a:off x="767408" y="5301208"/>
            <a:ext cx="52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 Нейронных Сетей есть разум (нет)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223" y="3429000"/>
            <a:ext cx="4189240" cy="139641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596663" y="3861048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'A grey sketch on paper of a Ferrari car, full car, pencil art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325" y="1988840"/>
            <a:ext cx="4261248" cy="142041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909031" y="2708920"/>
            <a:ext cx="309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'Doctor Doom, pencil art, colorized 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279" y="4869160"/>
            <a:ext cx="4094312" cy="1364771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876583" y="4797152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'Solar System, pencil art, cartoon'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" grpId="0"/>
      <p:bldP spid="16" grpId="0"/>
      <p:bldP spid="4" grpId="0"/>
      <p:bldP spid="7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15D762F-8EAE-4A66-85C3-589E7E0CBE79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blipFill>
                <a:blip r:embed="rId7"/>
                <a:stretch>
                  <a:fillRect r="-896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blipFill>
                <a:blip r:embed="rId8"/>
                <a:stretch>
                  <a:fillRect l="-879" b="-10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135560" y="6237312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blipFill>
                <a:blip r:embed="rId9"/>
                <a:stretch>
                  <a:fillRect r="-704"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blipFill>
                <a:blip r:embed="rId10"/>
                <a:stretch>
                  <a:fillRect r="-1002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43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772816"/>
            <a:ext cx="7816354" cy="22423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263352" y="1700808"/>
                <a:ext cx="3165190" cy="110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700808"/>
                <a:ext cx="3165190" cy="1102289"/>
              </a:xfrm>
              <a:prstGeom prst="rect">
                <a:avLst/>
              </a:prstGeom>
              <a:blipFill>
                <a:blip r:embed="rId6"/>
                <a:stretch>
                  <a:fillRect l="-1541" t="-3315" r="-2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335360" y="2780928"/>
                <a:ext cx="1423138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780928"/>
                <a:ext cx="1423138" cy="730136"/>
              </a:xfrm>
              <a:prstGeom prst="rect">
                <a:avLst/>
              </a:prstGeom>
              <a:blipFill>
                <a:blip r:embed="rId7"/>
                <a:stretch>
                  <a:fillRect l="-3433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335360" y="3501008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2020-2021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blipFill>
                <a:blip r:embed="rId8"/>
                <a:stretch>
                  <a:fillRect l="-1541" t="-3947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191344" y="980728"/>
            <a:ext cx="12176918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99950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36712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" y="1556792"/>
            <a:ext cx="10939669" cy="2965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81128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IBM Plex Mono" panose="020B0509050203000203" pitchFamily="49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6278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𝔸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627853" cy="523220"/>
              </a:xfrm>
              <a:prstGeom prst="rect">
                <a:avLst/>
              </a:prstGeom>
              <a:blipFill>
                <a:blip r:embed="rId6"/>
                <a:stretch>
                  <a:fillRect r="-504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blipFill>
                <a:blip r:embed="rId8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blipFill>
                <a:blip r:embed="rId10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4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5879976" y="443711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551384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1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60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AF25DC31-0234-4FDA-ADDF-A003E08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20"/>
            <a:ext cx="12192000" cy="82773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55440" y="1556792"/>
            <a:ext cx="7019736" cy="429091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3541373"/>
            <a:ext cx="3786674" cy="3312368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9376" y="6021288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66844" y="1999764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2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34656" y="1770950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37000" y="3100918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84196" y="5689713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9936" y="4581128"/>
            <a:ext cx="4758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56040" y="2636912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9573" y="4026835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8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60096" y="1844824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9" name="Дуга 38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94219" y="-178107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4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  <p:bldP spid="31" grpId="0" animBg="1"/>
      <p:bldP spid="32" grpId="0" animBg="1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1484784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276872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2348880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68960"/>
            <a:ext cx="5486737" cy="11076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992" y="3933056"/>
            <a:ext cx="5544616" cy="27275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1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401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53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895533"/>
            <a:ext cx="9636129" cy="827739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можно встретить результаты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FACDA05A-EAE5-4529-9165-9694060B16D0}"/>
              </a:ext>
            </a:extLst>
          </p:cNvPr>
          <p:cNvSpPr txBox="1">
            <a:spLocks/>
          </p:cNvSpPr>
          <p:nvPr/>
        </p:nvSpPr>
        <p:spPr>
          <a:xfrm>
            <a:off x="2194625" y="176904"/>
            <a:ext cx="8129777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E7CA1C-B531-40A0-87C7-723654CA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27" y="1700808"/>
            <a:ext cx="2657475" cy="4543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8EF17-C19C-485C-BEBB-DD5006C6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3" y="1700808"/>
            <a:ext cx="4151784" cy="24741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0E60BF-D72E-4F06-A73E-66CE6B263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780" y="1700808"/>
            <a:ext cx="4808371" cy="2637476"/>
          </a:xfrm>
          <a:prstGeom prst="rect">
            <a:avLst/>
          </a:prstGeom>
        </p:spPr>
      </p:pic>
      <p:pic>
        <p:nvPicPr>
          <p:cNvPr id="1026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8" y="4396650"/>
            <a:ext cx="3808363" cy="21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6362CF-CA7E-4951-9D46-756DDBB652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87F2C16-A288-4C15-8362-A495BE56B1A1}"/>
              </a:ext>
            </a:extLst>
          </p:cNvPr>
          <p:cNvSpPr/>
          <p:nvPr/>
        </p:nvSpPr>
        <p:spPr>
          <a:xfrm>
            <a:off x="6999028" y="6120455"/>
            <a:ext cx="5040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https://play.aidungeon.io/main/home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AE438E-D770-4FEF-BB2D-A9A89FC43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076" y="4536279"/>
            <a:ext cx="401039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07C1EB9-F07A-4E86-8379-0B2BB27D95C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530" b="-35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A3AF66E5-9437-4EBD-A30E-2B5FEA0797F7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История МО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Классификация задач МО</a:t>
            </a:r>
            <a:endParaRPr lang="en-US" sz="24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591" y="2002709"/>
            <a:ext cx="624562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531F4C74-0F14-4B02-B2D0-F8358FE36675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ADDFF50-A86C-4795-ABEC-5532B77F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07BACD7-95D8-4710-838E-147B0480CADB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51EBB0-4B5B-4D32-B534-05EBE23CC96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ACD51F2C-3EE1-4037-8735-64BD0786A62D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F1088D5-61B2-4E6E-A602-0AC5590C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EB18D2B-AA4D-4011-8C9B-2461D784D83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4CA707-D3F1-44DF-B9FC-245DD7691C6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01C84A82-3211-4EB3-B8C6-6316A219FE4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623392" y="2132856"/>
                <a:ext cx="557075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задачи классификации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−1, +1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{0,1}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32856"/>
                <a:ext cx="5570756" cy="1631216"/>
              </a:xfrm>
              <a:prstGeom prst="rect">
                <a:avLst/>
              </a:prstGeom>
              <a:blipFill>
                <a:blip r:embed="rId4"/>
                <a:stretch>
                  <a:fillRect l="-1094" t="-2247" b="-37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регрессии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blipFill>
                <a:blip r:embed="rId5"/>
                <a:stretch>
                  <a:fillRect t="-2765" r="-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595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2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32" grpId="0"/>
      <p:bldP spid="39" grpId="0"/>
      <p:bldP spid="4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5870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7E8059EB-5610-4C43-A58A-3D905B1C049E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80A9BE-47A6-4F8A-9975-93286DA8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DD2A29B-95FC-4A13-9B7C-FA27C953F71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76C38-48DA-417F-853D-DD8B6E4EFE1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102419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IBM Plex Mono" panose="020B0509050203000203" pitchFamily="49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	 Что-то понять (найти закономерности)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4B98421-19D5-46F5-9036-826F6519C84A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AA16A3-4F8F-40FF-BFB5-64AAC317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00ACE4-1B2F-4601-A39D-57D41F28E97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551384" y="3831479"/>
            <a:ext cx="10881001" cy="2730081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F6ED3BD-0AB9-4C81-98A1-8BB6044307E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	Кластеризация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309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Снижение размерности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82EB1FF-0851-47B4-BC61-2A46A14F38AB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  <p:bldP spid="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780FC149-AA3C-428C-B685-443BCCA047E1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806AD6C-48D1-47BD-B522-A8A3A804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16E1E51-920B-4B51-9419-60294FCF882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DA6618-EBB5-4412-9105-07EF2E19206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Reinforcement learning gif&quot;">
            <a:extLst>
              <a:ext uri="{FF2B5EF4-FFF2-40B4-BE49-F238E27FC236}">
                <a16:creationId xmlns:a16="http://schemas.microsoft.com/office/drawing/2014/main" id="{783330EC-3635-48A9-8E41-E1E78173F5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628800"/>
            <a:ext cx="6576401" cy="37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7F69-3BA1-47D8-BEAE-D5A6A036B949}"/>
              </a:ext>
            </a:extLst>
          </p:cNvPr>
          <p:cNvSpPr txBox="1"/>
          <p:nvPr/>
        </p:nvSpPr>
        <p:spPr>
          <a:xfrm>
            <a:off x="263352" y="1916832"/>
            <a:ext cx="1043587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система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среда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Эффективно взаимодействовать со средой </a:t>
            </a:r>
          </a:p>
        </p:txBody>
      </p:sp>
    </p:spTree>
    <p:extLst>
      <p:ext uri="{BB962C8B-B14F-4D97-AF65-F5344CB8AC3E}">
        <p14:creationId xmlns:p14="http://schemas.microsoft.com/office/powerpoint/2010/main" val="31651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1864" y="1484784"/>
            <a:ext cx="14654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OpenAI</a:t>
            </a:r>
            <a:endParaRPr lang="ru-RU" sz="3200" b="1" dirty="0">
              <a:solidFill>
                <a:schemeClr val="bg1"/>
              </a:solidFill>
            </a:endParaRPr>
          </a:p>
          <a:p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3933056"/>
            <a:ext cx="6038594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332"/>
            <a:ext cx="5606370" cy="315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DA8ECAD-13AA-4C0A-83B7-7AD10CBAD301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C4A0CAA0-AB59-4170-8950-AD40EAAE5ADC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4CB30-045E-4DDB-8D7C-1D34B4D686F2}"/>
              </a:ext>
            </a:extLst>
          </p:cNvPr>
          <p:cNvSpPr txBox="1"/>
          <p:nvPr/>
        </p:nvSpPr>
        <p:spPr>
          <a:xfrm>
            <a:off x="845824" y="1582076"/>
            <a:ext cx="1102522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МО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6" y="986049"/>
            <a:ext cx="9636129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Капитализм, Счастье, 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FACDA05A-EAE5-4529-9165-9694060B16D0}"/>
              </a:ext>
            </a:extLst>
          </p:cNvPr>
          <p:cNvSpPr txBox="1">
            <a:spLocks/>
          </p:cNvSpPr>
          <p:nvPr/>
        </p:nvSpPr>
        <p:spPr>
          <a:xfrm>
            <a:off x="2194625" y="176904"/>
            <a:ext cx="8129777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9F143A3D-CC9B-4627-8941-BDDFEB55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813788"/>
            <a:ext cx="2890813" cy="48310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5CB90F0-E4F7-4384-9B80-6510D0841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66" y="2006099"/>
            <a:ext cx="5212957" cy="446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0FED2D-6C4F-41B5-AA83-C9EFED3C3FB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3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371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702F31B-3978-43B3-AD01-070475F1B8EC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62007E-BFA2-4B2B-A826-28DE680FD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ABD456C-CD4A-4CD2-8D9C-B600405332F6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34F1991-6DC2-4556-882F-E5596F8F8C4E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D7EBC06-BAF7-48CD-938B-0686E4E4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C8F5D4-3B2A-42A3-A677-194A7E1FFEB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6821F9-8D39-4B40-A916-EFF90C37882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80729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 про МО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060848"/>
            <a:ext cx="4608512" cy="365608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2060848"/>
            <a:ext cx="6440716" cy="36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0729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448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35C2B7AB-9B4C-446C-9530-7C7543FF98AF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450154-BC77-4907-B550-A6E87BE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8FFAB3C-D4B6-4DBF-9994-6B03929BF51F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79139C-C672-446C-A083-B1F576B3EA4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988840"/>
            <a:ext cx="5256584" cy="36060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821EDC-F37D-494D-A776-9865FA24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16832"/>
            <a:ext cx="5040560" cy="46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2658" y="7236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Примерный формулировки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988" y="4139511"/>
            <a:ext cx="11538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 M. Mitchel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“A computer program is said to learn from experience E with respect to some task T and some performance measure P, if its performance on T, as measured by P, improves with experience E.”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84D3F025-9C7C-4553-928B-B88392EA1F20}"/>
              </a:ext>
            </a:extLst>
          </p:cNvPr>
          <p:cNvSpPr txBox="1">
            <a:spLocks/>
          </p:cNvSpPr>
          <p:nvPr/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8E89A17-9A10-4131-8A08-D62884FF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D3F153B-8B4B-4E06-87CD-5A7978111C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BF0801-3D13-489D-8F8B-DA9160564EB6}"/>
              </a:ext>
            </a:extLst>
          </p:cNvPr>
          <p:cNvSpPr/>
          <p:nvPr/>
        </p:nvSpPr>
        <p:spPr>
          <a:xfrm>
            <a:off x="22988" y="5318729"/>
            <a:ext cx="117196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is a form of artificial intelligence based upon the concept of a machine being able to learn. It has many applications, including: data mining, pattern recognition and signal processing.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https://philosopherai.com/philosopher/machine-learning-778d53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42CB435-60F3-4AC5-99DD-3B1BD79A61A6}"/>
              </a:ext>
            </a:extLst>
          </p:cNvPr>
          <p:cNvSpPr/>
          <p:nvPr/>
        </p:nvSpPr>
        <p:spPr>
          <a:xfrm>
            <a:off x="-9448" y="14415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(англ.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ML) 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https://ru.wikipedia.org/wiki/</a:t>
            </a:r>
            <a:r>
              <a:rPr lang="ru-RU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11ECBA-1DBA-4264-9F23-78F4E0943BF2}"/>
              </a:ext>
            </a:extLst>
          </p:cNvPr>
          <p:cNvSpPr/>
          <p:nvPr/>
        </p:nvSpPr>
        <p:spPr>
          <a:xfrm>
            <a:off x="22988" y="2852936"/>
            <a:ext cx="123084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считается ветвью искусственного интеллекта, основная идея которого заключается в том, чтобы компьютер не просто использовал заранее написанный алгоритм, а сам обучился решению поставленной задачи. </a:t>
            </a:r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https://newtonew.com/</a:t>
            </a:r>
            <a:endParaRPr lang="ru-RU" sz="20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936946F-EAC5-4E0E-9E02-2225FE80871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искусственный интеллект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9346" y="3296186"/>
            <a:ext cx="115932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computer science, artificial intelligence (AI), sometimes called machine intelligence, is intelligence demonstrated by machines, in contrast to the natural intelligence displayed by humans. the study of "intelligent agents": any device that perceives its environment and takes actions that maximize its chance of successfully achieving its goals.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https://en.wikipedia.org/wiki/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78982BEB-00DB-4319-9030-AB87C971D5EA}"/>
              </a:ext>
            </a:extLst>
          </p:cNvPr>
          <p:cNvSpPr txBox="1">
            <a:spLocks/>
          </p:cNvSpPr>
          <p:nvPr/>
        </p:nvSpPr>
        <p:spPr>
          <a:xfrm>
            <a:off x="2140050" y="225295"/>
            <a:ext cx="8091919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64A6E9-F730-4D66-A1E1-8376F0D8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27B92A2-D18C-45BD-8E81-0486EB102F3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6298C0-BD19-48C0-90AD-D043972B3F92}"/>
              </a:ext>
            </a:extLst>
          </p:cNvPr>
          <p:cNvSpPr/>
          <p:nvPr/>
        </p:nvSpPr>
        <p:spPr>
          <a:xfrm>
            <a:off x="209346" y="5023049"/>
            <a:ext cx="117733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Artificial Intelligence is really a misnomer. It's not intelligent, it's just the simulation of intelligence. And it's certainly not art, or artificial for that matter.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 why is it called Artificial Intelligence? Because humans are lazy and uncreative, they can't even come up with a good name for something which doesn't exist!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https://philosopherai.com/philosopher/artificial-intelligence-db38d3 </a:t>
            </a:r>
            <a:endParaRPr lang="en-US" sz="20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937661-ED5D-4826-86AB-5FFAF9783FD8}"/>
              </a:ext>
            </a:extLst>
          </p:cNvPr>
          <p:cNvSpPr/>
          <p:nvPr/>
        </p:nvSpPr>
        <p:spPr>
          <a:xfrm>
            <a:off x="231522" y="1569324"/>
            <a:ext cx="114063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Иску́сственный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(ИИ; 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intelligence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AI) — свойство интеллектуальных систем выполнять творческие функции, которые традиционно считаются прерогативой человека; наука и технология создания интеллектуальных машин, особенно интеллектуальных компьютерных программ.</a:t>
            </a:r>
            <a:r>
              <a:rPr lang="ru-RU" sz="20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-apple-system"/>
              </a:rPr>
              <a:t>https://ru.wikipedia.org/wiki/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9D861E-F297-4518-B225-9806F0A3D2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2380</Words>
  <Application>Microsoft Office PowerPoint</Application>
  <PresentationFormat>Широкоэкранный</PresentationFormat>
  <Paragraphs>538</Paragraphs>
  <Slides>50</Slides>
  <Notes>49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1" baseType="lpstr"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Times New Roman</vt:lpstr>
      <vt:lpstr>Verdana</vt:lpstr>
      <vt:lpstr>Wingdings</vt:lpstr>
      <vt:lpstr>Тема Office</vt:lpstr>
      <vt:lpstr>Презентация PowerPoint</vt:lpstr>
      <vt:lpstr>Содержание</vt:lpstr>
      <vt:lpstr>Содержание</vt:lpstr>
      <vt:lpstr>Где можно встретить результаты МО</vt:lpstr>
      <vt:lpstr>Капитализм, Счастье, …</vt:lpstr>
      <vt:lpstr>Презентация PowerPoint</vt:lpstr>
      <vt:lpstr>Мемасики про МО</vt:lpstr>
      <vt:lpstr>Примерный формулировки</vt:lpstr>
      <vt:lpstr>Что есть искусственный интеллект </vt:lpstr>
      <vt:lpstr>Что есть интеллект </vt:lpstr>
      <vt:lpstr>Определение от Президента</vt:lpstr>
      <vt:lpstr>Определение от Президента</vt:lpstr>
      <vt:lpstr>Место МО</vt:lpstr>
      <vt:lpstr>Три «Кита» Машинного Обучения</vt:lpstr>
      <vt:lpstr>Как я вижу МО</vt:lpstr>
      <vt:lpstr>Традиционное программирование</vt:lpstr>
      <vt:lpstr>Машинное Обучение</vt:lpstr>
      <vt:lpstr>Презентация PowerPoint</vt:lpstr>
      <vt:lpstr>Презентация PowerPoint</vt:lpstr>
      <vt:lpstr>Содержание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История МО</vt:lpstr>
      <vt:lpstr>Содержание</vt:lpstr>
      <vt:lpstr>Презентация PowerPoint</vt:lpstr>
      <vt:lpstr>Презентация PowerPoint</vt:lpstr>
      <vt:lpstr>Модель</vt:lpstr>
      <vt:lpstr>Презентация PowerPoint</vt:lpstr>
      <vt:lpstr>Презентация PowerPoint</vt:lpstr>
      <vt:lpstr>Компромисс Между Смещением и Дисперсией</vt:lpstr>
      <vt:lpstr>Презентация PowerPoint</vt:lpstr>
      <vt:lpstr>Презентация PowerPoint</vt:lpstr>
      <vt:lpstr>Презентация PowerPoint</vt:lpstr>
      <vt:lpstr>Содержание</vt:lpstr>
      <vt:lpstr>Классификация задач МО</vt:lpstr>
      <vt:lpstr>Презентация PowerPoint</vt:lpstr>
      <vt:lpstr>Презентация PowerPoint</vt:lpstr>
      <vt:lpstr>Обучение без учителя </vt:lpstr>
      <vt:lpstr>Обучение без учителя </vt:lpstr>
      <vt:lpstr>Обучение с подкреплением</vt:lpstr>
      <vt:lpstr>Обучение с подкреплением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93</cp:revision>
  <dcterms:created xsi:type="dcterms:W3CDTF">2019-05-20T04:53:11Z</dcterms:created>
  <dcterms:modified xsi:type="dcterms:W3CDTF">2022-10-31T19:49:59Z</dcterms:modified>
</cp:coreProperties>
</file>